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Ubuntu"/>
      <p:regular r:id="rId33"/>
      <p:bold r:id="rId34"/>
      <p:italic r:id="rId35"/>
      <p:boldItalic r:id="rId36"/>
    </p:embeddedFont>
    <p:embeddedFont>
      <p:font typeface="Ubuntu Light"/>
      <p:regular r:id="rId37"/>
      <p:bold r:id="rId38"/>
      <p:italic r:id="rId39"/>
      <p:boldItalic r:id="rId40"/>
    </p:embeddedFont>
    <p:embeddedFont>
      <p:font typeface="Raleway"/>
      <p:regular r:id="rId41"/>
      <p:bold r:id="rId42"/>
      <p:italic r:id="rId43"/>
      <p:boldItalic r:id="rId44"/>
    </p:embeddedFont>
    <p:embeddedFont>
      <p:font typeface="Ubuntu Medium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Work Sans Regular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Light-boldItalic.fntdata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UbuntuMedium-bold.fntdata"/><Relationship Id="rId45" Type="http://schemas.openxmlformats.org/officeDocument/2006/relationships/font" Target="fonts/Ubuntu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UbuntuMedium-boldItalic.fntdata"/><Relationship Id="rId47" Type="http://schemas.openxmlformats.org/officeDocument/2006/relationships/font" Target="fonts/UbuntuMedium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Ubuntu-regular.fntdata"/><Relationship Id="rId32" Type="http://schemas.openxmlformats.org/officeDocument/2006/relationships/slide" Target="slides/slide26.xml"/><Relationship Id="rId35" Type="http://schemas.openxmlformats.org/officeDocument/2006/relationships/font" Target="fonts/Ubuntu-italic.fntdata"/><Relationship Id="rId34" Type="http://schemas.openxmlformats.org/officeDocument/2006/relationships/font" Target="fonts/Ubuntu-bold.fntdata"/><Relationship Id="rId37" Type="http://schemas.openxmlformats.org/officeDocument/2006/relationships/font" Target="fonts/UbuntuLight-regular.fntdata"/><Relationship Id="rId36" Type="http://schemas.openxmlformats.org/officeDocument/2006/relationships/font" Target="fonts/Ubuntu-boldItalic.fntdata"/><Relationship Id="rId39" Type="http://schemas.openxmlformats.org/officeDocument/2006/relationships/font" Target="fonts/UbuntuLight-italic.fntdata"/><Relationship Id="rId38" Type="http://schemas.openxmlformats.org/officeDocument/2006/relationships/font" Target="fonts/UbuntuLigh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WorkSansRegular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55" Type="http://schemas.openxmlformats.org/officeDocument/2006/relationships/font" Target="fonts/WorkSansRegular-italic.fntdata"/><Relationship Id="rId10" Type="http://schemas.openxmlformats.org/officeDocument/2006/relationships/slide" Target="slides/slide4.xml"/><Relationship Id="rId54" Type="http://schemas.openxmlformats.org/officeDocument/2006/relationships/font" Target="fonts/WorkSansRegular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WorkSansRegular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efe071db4_0_10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efe071db4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f58405e8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f58405e8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f58405e8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f58405e8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f58405e8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f58405e8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f58405e8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f58405e8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f58405e8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f58405e8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f625de94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f625de94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625de94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f625de94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f625de94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f625de94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f625de94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f625de94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efe071db4_0_20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efe071db4_0_2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efe071db4_0_10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efe071db4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efe071db4_0_2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efe071db4_0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efe071db4_0_20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efe071db4_0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efe071db4_0_2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efe071db4_0_2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efe071db4_0_2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efe071db4_0_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efe071db4_0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efe071db4_0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efe071db4_0_12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efe071db4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fe071db4_0_1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fe071db4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efe071db4_0_2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efe071db4_0_2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efe071db4_0_20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efe071db4_0_2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efe071db4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efe071db4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f58405e8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f58405e8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f58405e8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f58405e8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12bad7d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12bad7d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f58405e8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f58405e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65300" y="465400"/>
            <a:ext cx="465300" cy="366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97" name="Google Shape;97;p19"/>
          <p:cNvSpPr txBox="1"/>
          <p:nvPr>
            <p:ph idx="3" type="body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930600" y="3935550"/>
            <a:ext cx="72828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73" name="Google Shape;73;p13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ctrTitle"/>
          </p:nvPr>
        </p:nvSpPr>
        <p:spPr>
          <a:xfrm>
            <a:off x="930600" y="920412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Cobber</a:t>
            </a:r>
            <a:r>
              <a:rPr lang="en"/>
              <a:t>Chat</a:t>
            </a:r>
            <a:endParaRPr/>
          </a:p>
        </p:txBody>
      </p:sp>
      <p:sp>
        <p:nvSpPr>
          <p:cNvPr id="115" name="Google Shape;115;p24"/>
          <p:cNvSpPr txBox="1"/>
          <p:nvPr/>
        </p:nvSpPr>
        <p:spPr>
          <a:xfrm>
            <a:off x="1266576" y="2963942"/>
            <a:ext cx="698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D9D9D9"/>
                </a:solidFill>
                <a:latin typeface="Ubuntu"/>
                <a:ea typeface="Ubuntu"/>
                <a:cs typeface="Ubuntu"/>
                <a:sym typeface="Ubuntu"/>
              </a:rPr>
              <a:t>Gansaikhan Shur, Shristi Chapagain, Kinsey Younggren, Sachin Karki</a:t>
            </a:r>
            <a:endParaRPr b="1" sz="1500">
              <a:solidFill>
                <a:srgbClr val="D9D9D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50" y="469344"/>
            <a:ext cx="7123750" cy="400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33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186" name="Google Shape;186;p3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50" y="469344"/>
            <a:ext cx="7123751" cy="399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34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196" name="Google Shape;196;p34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4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96" y="462919"/>
            <a:ext cx="7098025" cy="400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35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206" name="Google Shape;206;p35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469344"/>
            <a:ext cx="7110900" cy="400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6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216" name="Google Shape;216;p3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696" y="469344"/>
            <a:ext cx="7104474" cy="399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37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226" name="Google Shape;226;p37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38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235" name="Google Shape;235;p38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8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3222" l="4752" r="0" t="0"/>
          <a:stretch/>
        </p:blipFill>
        <p:spPr>
          <a:xfrm>
            <a:off x="982825" y="465400"/>
            <a:ext cx="7179048" cy="40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9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245" name="Google Shape;245;p39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9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9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9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3595" l="4879" r="0" t="0"/>
          <a:stretch/>
        </p:blipFill>
        <p:spPr>
          <a:xfrm>
            <a:off x="1013275" y="465400"/>
            <a:ext cx="7118150" cy="40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0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255" name="Google Shape;255;p40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40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9" name="Google Shape;259;p40"/>
          <p:cNvPicPr preferRelativeResize="0"/>
          <p:nvPr/>
        </p:nvPicPr>
        <p:blipFill rotWithShape="1">
          <a:blip r:embed="rId3">
            <a:alphaModFix/>
          </a:blip>
          <a:srcRect b="1864" l="0" r="0" t="0"/>
          <a:stretch/>
        </p:blipFill>
        <p:spPr>
          <a:xfrm>
            <a:off x="1005875" y="465400"/>
            <a:ext cx="7165422" cy="39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41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265" name="Google Shape;265;p41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p41"/>
          <p:cNvPicPr preferRelativeResize="0"/>
          <p:nvPr/>
        </p:nvPicPr>
        <p:blipFill rotWithShape="1">
          <a:blip r:embed="rId3">
            <a:alphaModFix/>
          </a:blip>
          <a:srcRect b="3278" l="4798" r="0" t="0"/>
          <a:stretch/>
        </p:blipFill>
        <p:spPr>
          <a:xfrm>
            <a:off x="1015525" y="465400"/>
            <a:ext cx="7197876" cy="405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3</a:t>
            </a:r>
            <a:r>
              <a:rPr lang="en">
                <a:solidFill>
                  <a:srgbClr val="FFFF00"/>
                </a:solidFill>
              </a:rPr>
              <a:t>.</a:t>
            </a:r>
            <a:r>
              <a:rPr lang="en"/>
              <a:t> What has gone well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1.</a:t>
            </a:r>
            <a:r>
              <a:rPr lang="en"/>
              <a:t> 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What has gone well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Team communication/coordination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Team effort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Willing to help each other out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Smooth workflow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Willingness to learn new things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Open to new challenges and problems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4</a:t>
            </a:r>
            <a:r>
              <a:rPr lang="en">
                <a:solidFill>
                  <a:srgbClr val="FFFF00"/>
                </a:solidFill>
              </a:rPr>
              <a:t>.</a:t>
            </a:r>
            <a:r>
              <a:rPr lang="en"/>
              <a:t> Challenges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Challenges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Figuring out who is friends with who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the encryption key while updating the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Combining the work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Configuring config files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5</a:t>
            </a:r>
            <a:r>
              <a:rPr lang="en">
                <a:solidFill>
                  <a:srgbClr val="FFFF00"/>
                </a:solidFill>
              </a:rPr>
              <a:t>.</a:t>
            </a:r>
            <a:r>
              <a:rPr lang="en"/>
              <a:t> Conclusion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Conclusion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We all worked well together</a:t>
            </a:r>
            <a:endParaRPr sz="2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Some challenges</a:t>
            </a:r>
            <a:endParaRPr sz="2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200"/>
              <a:t>Overall</a:t>
            </a:r>
            <a:r>
              <a:rPr lang="en" sz="2200"/>
              <a:t> fun project to work on</a:t>
            </a:r>
            <a:endParaRPr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>
            <a:off x="2530789" y="1111143"/>
            <a:ext cx="4332900" cy="27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Place your screenshot here</a:t>
            </a:r>
            <a:endParaRPr sz="10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08" name="Google Shape;308;p48"/>
          <p:cNvGrpSpPr/>
          <p:nvPr/>
        </p:nvGrpSpPr>
        <p:grpSpPr>
          <a:xfrm>
            <a:off x="1911565" y="939690"/>
            <a:ext cx="5571270" cy="3264140"/>
            <a:chOff x="1177450" y="241631"/>
            <a:chExt cx="6173152" cy="3616776"/>
          </a:xfrm>
        </p:grpSpPr>
        <p:sp>
          <p:nvSpPr>
            <p:cNvPr id="309" name="Google Shape;309;p48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48"/>
          <p:cNvSpPr txBox="1"/>
          <p:nvPr>
            <p:ph idx="4294967295" type="body"/>
          </p:nvPr>
        </p:nvSpPr>
        <p:spPr>
          <a:xfrm>
            <a:off x="412200" y="349721"/>
            <a:ext cx="27621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Ubuntu"/>
                <a:ea typeface="Ubuntu"/>
                <a:cs typeface="Ubuntu"/>
                <a:sym typeface="Ubuntu"/>
              </a:rPr>
              <a:t>Project Demo</a:t>
            </a:r>
            <a:endParaRPr b="1">
              <a:solidFill>
                <a:srgbClr val="FFFF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786" y="1111150"/>
            <a:ext cx="4332902" cy="27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4294967295" type="ctrTitle"/>
          </p:nvPr>
        </p:nvSpPr>
        <p:spPr>
          <a:xfrm>
            <a:off x="930600" y="789712"/>
            <a:ext cx="3582000" cy="8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00"/>
                </a:solidFill>
              </a:rPr>
              <a:t>Thanks!</a:t>
            </a:r>
            <a:endParaRPr sz="6000">
              <a:solidFill>
                <a:srgbClr val="FFFF00"/>
              </a:solidFill>
            </a:endParaRPr>
          </a:p>
        </p:txBody>
      </p:sp>
      <p:sp>
        <p:nvSpPr>
          <p:cNvPr id="320" name="Google Shape;320;p49"/>
          <p:cNvSpPr txBox="1"/>
          <p:nvPr>
            <p:ph idx="4294967295" type="subTitle"/>
          </p:nvPr>
        </p:nvSpPr>
        <p:spPr>
          <a:xfrm>
            <a:off x="930600" y="1748799"/>
            <a:ext cx="3582000" cy="7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Any questions?</a:t>
            </a:r>
            <a:endParaRPr b="1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21" name="Google Shape;321;p49"/>
          <p:cNvSpPr/>
          <p:nvPr/>
        </p:nvSpPr>
        <p:spPr>
          <a:xfrm>
            <a:off x="5504401" y="1494825"/>
            <a:ext cx="2153902" cy="215386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About this project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simple chat application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Able to record conversations, emails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friends using email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Aimed for ease of use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Talk to your loved ones. Yea only I can read your messages :)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2.</a:t>
            </a:r>
            <a:r>
              <a:rPr lang="en"/>
              <a:t> Work done so far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4294967295"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Work Done so far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37" name="Google Shape;137;p28"/>
          <p:cNvSpPr txBox="1"/>
          <p:nvPr>
            <p:ph idx="4294967295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Fully Functional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Able to use anywhere in the world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Database</a:t>
            </a:r>
            <a:r>
              <a:rPr lang="en"/>
              <a:t> secured with encryption and password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Both Back-end and Front-end completed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Bugs? Never heard of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857" y="462212"/>
            <a:ext cx="7225265" cy="4010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9"/>
          <p:cNvGrpSpPr/>
          <p:nvPr/>
        </p:nvGrpSpPr>
        <p:grpSpPr>
          <a:xfrm>
            <a:off x="206" y="212173"/>
            <a:ext cx="9144290" cy="4747018"/>
            <a:chOff x="1177450" y="241631"/>
            <a:chExt cx="6173152" cy="3616776"/>
          </a:xfrm>
        </p:grpSpPr>
        <p:sp>
          <p:nvSpPr>
            <p:cNvPr id="144" name="Google Shape;144;p29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9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9" y="469348"/>
            <a:ext cx="7098026" cy="400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0"/>
          <p:cNvGrpSpPr/>
          <p:nvPr/>
        </p:nvGrpSpPr>
        <p:grpSpPr>
          <a:xfrm>
            <a:off x="206" y="212173"/>
            <a:ext cx="9144290" cy="4747018"/>
            <a:chOff x="1177450" y="241631"/>
            <a:chExt cx="6173152" cy="3616776"/>
          </a:xfrm>
        </p:grpSpPr>
        <p:sp>
          <p:nvSpPr>
            <p:cNvPr id="154" name="Google Shape;154;p30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0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/>
        </p:nvSpPr>
        <p:spPr>
          <a:xfrm>
            <a:off x="551850" y="286109"/>
            <a:ext cx="78708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4FF00"/>
                </a:solidFill>
                <a:latin typeface="Ubuntu"/>
                <a:ea typeface="Ubuntu"/>
                <a:cs typeface="Ubuntu"/>
                <a:sym typeface="Ubuntu"/>
              </a:rPr>
              <a:t>Using Encryption and Authentication Correctly (for PHP developers)</a:t>
            </a:r>
            <a:endParaRPr b="1" sz="1800">
              <a:solidFill>
                <a:srgbClr val="F4FF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4FF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419" y="1162392"/>
            <a:ext cx="4506022" cy="295450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551850" y="4409800"/>
            <a:ext cx="80829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Ubuntu Medium"/>
                <a:ea typeface="Ubuntu Medium"/>
                <a:cs typeface="Ubuntu Medium"/>
                <a:sym typeface="Ubuntu Medium"/>
              </a:rPr>
              <a:t>Source: https://paragonie.com/blog/2015/05/using-encryption-and-authentication-correctly</a:t>
            </a:r>
            <a:endParaRPr sz="900">
              <a:solidFill>
                <a:srgbClr val="D9D9D9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grpSp>
        <p:nvGrpSpPr>
          <p:cNvPr id="165" name="Google Shape;165;p31"/>
          <p:cNvGrpSpPr/>
          <p:nvPr/>
        </p:nvGrpSpPr>
        <p:grpSpPr>
          <a:xfrm>
            <a:off x="1485199" y="958995"/>
            <a:ext cx="5805849" cy="3522378"/>
            <a:chOff x="1177450" y="241631"/>
            <a:chExt cx="6173152" cy="3616776"/>
          </a:xfrm>
        </p:grpSpPr>
        <p:sp>
          <p:nvSpPr>
            <p:cNvPr id="166" name="Google Shape;166;p31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850" y="462919"/>
            <a:ext cx="7123750" cy="400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32"/>
          <p:cNvGrpSpPr/>
          <p:nvPr/>
        </p:nvGrpSpPr>
        <p:grpSpPr>
          <a:xfrm>
            <a:off x="206" y="205743"/>
            <a:ext cx="9144290" cy="4747018"/>
            <a:chOff x="1177450" y="241631"/>
            <a:chExt cx="6173152" cy="3616776"/>
          </a:xfrm>
        </p:grpSpPr>
        <p:sp>
          <p:nvSpPr>
            <p:cNvPr id="176" name="Google Shape;176;p32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